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M Serif Display" panose="020F0502020204030204" pitchFamily="2" charset="0"/>
      <p:regular r:id="rId15"/>
    </p:embeddedFont>
    <p:embeddedFont>
      <p:font typeface="DM Serif Display Italics" panose="020B0604020202020204" charset="0"/>
      <p:regular r:id="rId16"/>
    </p:embeddedFont>
    <p:embeddedFont>
      <p:font typeface="TT Fors" panose="020B0604020202020204" charset="0"/>
      <p:regular r:id="rId17"/>
    </p:embeddedFont>
    <p:embeddedFont>
      <p:font typeface="TT For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48219"/>
            <a:ext cx="18288000" cy="4438781"/>
            <a:chOff x="0" y="0"/>
            <a:chExt cx="2833290" cy="687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687683"/>
            </a:xfrm>
            <a:custGeom>
              <a:avLst/>
              <a:gdLst/>
              <a:ahLst/>
              <a:cxnLst/>
              <a:rect l="l" t="t" r="r" b="b"/>
              <a:pathLst>
                <a:path w="2833290" h="687683">
                  <a:moveTo>
                    <a:pt x="0" y="0"/>
                  </a:moveTo>
                  <a:lnTo>
                    <a:pt x="2833290" y="0"/>
                  </a:lnTo>
                  <a:lnTo>
                    <a:pt x="2833290" y="687683"/>
                  </a:lnTo>
                  <a:lnTo>
                    <a:pt x="0" y="687683"/>
                  </a:lnTo>
                  <a:close/>
                </a:path>
              </a:pathLst>
            </a:custGeom>
            <a:blipFill>
              <a:blip r:embed="rId2"/>
              <a:stretch>
                <a:fillRect t="-159789" b="-1470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729105"/>
            <a:ext cx="9665309" cy="374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4400">
                <a:solidFill>
                  <a:srgbClr val="5D534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Future of Travel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94009" y="4140835"/>
            <a:ext cx="656529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EMBRACING SUSTAINABILITY IN TOURISM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88253" y="971550"/>
            <a:ext cx="430834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13810"/>
            <a:ext cx="8115300" cy="279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trike="noStrike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Measuring Success in Sustainable Tourism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842311"/>
            <a:ext cx="8115300" cy="241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0"/>
              </a:lnSpc>
            </a:pPr>
            <a:r>
              <a:rPr lang="en-US" sz="2757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 In tempor nisi eget feugiat rhoncus.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902" y="200879"/>
            <a:ext cx="9185479" cy="98889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654202"/>
            <a:ext cx="10959858" cy="5604098"/>
            <a:chOff x="0" y="0"/>
            <a:chExt cx="2886547" cy="14759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6547" cy="1475977"/>
            </a:xfrm>
            <a:custGeom>
              <a:avLst/>
              <a:gdLst/>
              <a:ahLst/>
              <a:cxnLst/>
              <a:rect l="l" t="t" r="r" b="b"/>
              <a:pathLst>
                <a:path w="2886547" h="1475977">
                  <a:moveTo>
                    <a:pt x="0" y="0"/>
                  </a:moveTo>
                  <a:lnTo>
                    <a:pt x="2886547" y="0"/>
                  </a:lnTo>
                  <a:lnTo>
                    <a:pt x="2886547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86547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272348"/>
            <a:ext cx="8749299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trike="noStrike">
                <a:solidFill>
                  <a:srgbClr val="FFF9F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Future of Sustainable Tourism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310974"/>
            <a:ext cx="9182749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 In tempor nisi eget feugiat rhoncus.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7825" y="3114893"/>
            <a:ext cx="13132350" cy="420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32"/>
              </a:lnSpc>
            </a:pPr>
            <a:r>
              <a:rPr lang="en-US" sz="8232" i="1">
                <a:solidFill>
                  <a:srgbClr val="FFF9F3"/>
                </a:solidFill>
                <a:latin typeface="DM Serif Display Italics"/>
                <a:ea typeface="DM Serif Display Italics"/>
                <a:cs typeface="DM Serif Display Italics"/>
                <a:sym typeface="DM Serif Display Italics"/>
              </a:rPr>
              <a:t>"When done right, tourism can protect the natural and cultural treasures of a place, rather than destroy them."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65900" y="971550"/>
            <a:ext cx="675619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Inspirational Quotes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65900" y="8724682"/>
            <a:ext cx="675619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@reallygreatsite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3746" y="0"/>
            <a:ext cx="12464254" cy="10287000"/>
            <a:chOff x="0" y="0"/>
            <a:chExt cx="193103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1039" cy="1593725"/>
            </a:xfrm>
            <a:custGeom>
              <a:avLst/>
              <a:gdLst/>
              <a:ahLst/>
              <a:cxnLst/>
              <a:rect l="l" t="t" r="r" b="b"/>
              <a:pathLst>
                <a:path w="1931039" h="1593725">
                  <a:moveTo>
                    <a:pt x="0" y="0"/>
                  </a:moveTo>
                  <a:lnTo>
                    <a:pt x="1931039" y="0"/>
                  </a:lnTo>
                  <a:lnTo>
                    <a:pt x="193103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7585" r="-2758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7023843" cy="8229600"/>
            <a:chOff x="0" y="0"/>
            <a:chExt cx="1849901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9901" cy="2167467"/>
            </a:xfrm>
            <a:custGeom>
              <a:avLst/>
              <a:gdLst/>
              <a:ahLst/>
              <a:cxnLst/>
              <a:rect l="l" t="t" r="r" b="b"/>
              <a:pathLst>
                <a:path w="1849901" h="2167467">
                  <a:moveTo>
                    <a:pt x="0" y="0"/>
                  </a:moveTo>
                  <a:lnTo>
                    <a:pt x="1849901" y="0"/>
                  </a:lnTo>
                  <a:lnTo>
                    <a:pt x="184990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499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80572" y="5754208"/>
            <a:ext cx="937926" cy="937926"/>
          </a:xfrm>
          <a:custGeom>
            <a:avLst/>
            <a:gdLst/>
            <a:ahLst/>
            <a:cxnLst/>
            <a:rect l="l" t="t" r="r" b="b"/>
            <a:pathLst>
              <a:path w="937926" h="937926">
                <a:moveTo>
                  <a:pt x="0" y="0"/>
                </a:moveTo>
                <a:lnTo>
                  <a:pt x="937925" y="0"/>
                </a:lnTo>
                <a:lnTo>
                  <a:pt x="937925" y="937926"/>
                </a:lnTo>
                <a:lnTo>
                  <a:pt x="0" y="93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0572" y="3776425"/>
            <a:ext cx="937926" cy="937926"/>
          </a:xfrm>
          <a:custGeom>
            <a:avLst/>
            <a:gdLst/>
            <a:ahLst/>
            <a:cxnLst/>
            <a:rect l="l" t="t" r="r" b="b"/>
            <a:pathLst>
              <a:path w="937926" h="937926">
                <a:moveTo>
                  <a:pt x="0" y="0"/>
                </a:moveTo>
                <a:lnTo>
                  <a:pt x="937925" y="0"/>
                </a:lnTo>
                <a:lnTo>
                  <a:pt x="937925" y="937925"/>
                </a:lnTo>
                <a:lnTo>
                  <a:pt x="0" y="937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0572" y="7640338"/>
            <a:ext cx="937926" cy="937926"/>
          </a:xfrm>
          <a:custGeom>
            <a:avLst/>
            <a:gdLst/>
            <a:ahLst/>
            <a:cxnLst/>
            <a:rect l="l" t="t" r="r" b="b"/>
            <a:pathLst>
              <a:path w="937926" h="937926">
                <a:moveTo>
                  <a:pt x="0" y="0"/>
                </a:moveTo>
                <a:lnTo>
                  <a:pt x="937925" y="0"/>
                </a:lnTo>
                <a:lnTo>
                  <a:pt x="937925" y="937925"/>
                </a:lnTo>
                <a:lnTo>
                  <a:pt x="0" y="937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47203" y="4327920"/>
            <a:ext cx="4278479" cy="38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123 ANYWHERE ST. ANY CITY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47203" y="6305703"/>
            <a:ext cx="4841788" cy="38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HELLO@REALLYGREATSITE.COM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7203" y="8209066"/>
            <a:ext cx="2143919" cy="38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+123 456 7890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7203" y="3719275"/>
            <a:ext cx="1951449" cy="5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b="1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Address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47203" y="5697058"/>
            <a:ext cx="1951449" cy="5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b="1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Email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7203" y="7600421"/>
            <a:ext cx="3282439" cy="5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b="1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Phone Number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0572" y="1850470"/>
            <a:ext cx="598035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CONTACT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543" y="198887"/>
            <a:ext cx="8475001" cy="4816846"/>
          </a:xfrm>
          <a:custGeom>
            <a:avLst/>
            <a:gdLst/>
            <a:ahLst/>
            <a:cxnLst/>
            <a:rect l="l" t="t" r="r" b="b"/>
            <a:pathLst>
              <a:path w="8475001" h="4816846">
                <a:moveTo>
                  <a:pt x="0" y="0"/>
                </a:moveTo>
                <a:lnTo>
                  <a:pt x="8475001" y="0"/>
                </a:lnTo>
                <a:lnTo>
                  <a:pt x="8475001" y="4816847"/>
                </a:lnTo>
                <a:lnTo>
                  <a:pt x="0" y="481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543" y="5143500"/>
            <a:ext cx="8475001" cy="4905461"/>
          </a:xfrm>
          <a:custGeom>
            <a:avLst/>
            <a:gdLst/>
            <a:ahLst/>
            <a:cxnLst/>
            <a:rect l="l" t="t" r="r" b="b"/>
            <a:pathLst>
              <a:path w="8475001" h="4905461">
                <a:moveTo>
                  <a:pt x="0" y="0"/>
                </a:moveTo>
                <a:lnTo>
                  <a:pt x="8475001" y="0"/>
                </a:lnTo>
                <a:lnTo>
                  <a:pt x="8475001" y="4905461"/>
                </a:lnTo>
                <a:lnTo>
                  <a:pt x="0" y="4905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51" b="-1475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48481" y="1219200"/>
            <a:ext cx="7810819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10400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Smart travel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8481" y="2814044"/>
            <a:ext cx="7810819" cy="423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India sees around 10 million tourists yearly.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A 2023 survey showed up 40% tourists have safety concerns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Tourists in India face: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Scams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Overcharging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Harassment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Poor safety measures </a:t>
            </a:r>
          </a:p>
          <a:p>
            <a:pPr algn="l">
              <a:lnSpc>
                <a:spcPts val="3755"/>
              </a:lnSpc>
              <a:spcBef>
                <a:spcPct val="0"/>
              </a:spcBef>
            </a:pPr>
            <a:r>
              <a:rPr lang="en-US" sz="2682">
                <a:solidFill>
                  <a:srgbClr val="FFEBEB"/>
                </a:solidFill>
                <a:latin typeface="TT Fors"/>
                <a:ea typeface="TT Fors"/>
                <a:cs typeface="TT Fors"/>
                <a:sym typeface="TT Fors"/>
              </a:rPr>
              <a:t>• Cultural misunderstanding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8007" y="0"/>
            <a:ext cx="7069993" cy="10287000"/>
            <a:chOff x="0" y="0"/>
            <a:chExt cx="109532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327" cy="1593725"/>
            </a:xfrm>
            <a:custGeom>
              <a:avLst/>
              <a:gdLst/>
              <a:ahLst/>
              <a:cxnLst/>
              <a:rect l="l" t="t" r="r" b="b"/>
              <a:pathLst>
                <a:path w="1095327" h="1593725">
                  <a:moveTo>
                    <a:pt x="0" y="0"/>
                  </a:moveTo>
                  <a:lnTo>
                    <a:pt x="1095327" y="0"/>
                  </a:lnTo>
                  <a:lnTo>
                    <a:pt x="109532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7001" r="-4700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93575" y="3362614"/>
            <a:ext cx="4982767" cy="5895686"/>
            <a:chOff x="0" y="0"/>
            <a:chExt cx="1312334" cy="1552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12334" cy="160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 Counters lack of real-time safety info with live AI alerts, overcomes language barriers, and ensures a quick emergency response.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35054" y="3362614"/>
            <a:ext cx="4982767" cy="5895686"/>
            <a:chOff x="0" y="0"/>
            <a:chExt cx="1312334" cy="15527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12334" cy="160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  • Geo-Fencing (Safe Zones, GPS, CCTNS).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• AI Trip Planning.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• Exposure to unknown places.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6533" y="3362614"/>
            <a:ext cx="4982767" cy="5895686"/>
            <a:chOff x="0" y="0"/>
            <a:chExt cx="1312334" cy="15527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12334" cy="160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 • Tourist safety with AI-powered geofencing for real-time alerts. </a:t>
              </a:r>
            </a:p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• Blockchain-based digital ID for secure documents AI translation.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62050"/>
            <a:ext cx="9515025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Importance of Sustainable Tourism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335" y="3680665"/>
            <a:ext cx="34737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How it addresses the problem: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69622" y="3680665"/>
            <a:ext cx="34737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Uniqueness of the solution: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93909" y="3680665"/>
            <a:ext cx="34737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Proposed Solution: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734752" y="1177520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7"/>
                </a:lnTo>
                <a:lnTo>
                  <a:pt x="0" y="148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45143" y="211143"/>
            <a:ext cx="3197714" cy="1040786"/>
            <a:chOff x="0" y="0"/>
            <a:chExt cx="842196" cy="274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8734752" y="2566634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7"/>
                </a:lnTo>
                <a:lnTo>
                  <a:pt x="0" y="148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076">
            <a:off x="10029492" y="2425250"/>
            <a:ext cx="1426731" cy="431586"/>
          </a:xfrm>
          <a:custGeom>
            <a:avLst/>
            <a:gdLst/>
            <a:ahLst/>
            <a:cxnLst/>
            <a:rect l="l" t="t" r="r" b="b"/>
            <a:pathLst>
              <a:path w="1426731" h="431586">
                <a:moveTo>
                  <a:pt x="0" y="0"/>
                </a:moveTo>
                <a:lnTo>
                  <a:pt x="1426730" y="0"/>
                </a:lnTo>
                <a:lnTo>
                  <a:pt x="1426730" y="431586"/>
                </a:lnTo>
                <a:lnTo>
                  <a:pt x="0" y="43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245459">
            <a:off x="6703247" y="2425250"/>
            <a:ext cx="1426731" cy="431586"/>
          </a:xfrm>
          <a:custGeom>
            <a:avLst/>
            <a:gdLst/>
            <a:ahLst/>
            <a:cxnLst/>
            <a:rect l="l" t="t" r="r" b="b"/>
            <a:pathLst>
              <a:path w="1426731" h="431586">
                <a:moveTo>
                  <a:pt x="0" y="0"/>
                </a:moveTo>
                <a:lnTo>
                  <a:pt x="1426730" y="0"/>
                </a:lnTo>
                <a:lnTo>
                  <a:pt x="1426730" y="431586"/>
                </a:lnTo>
                <a:lnTo>
                  <a:pt x="0" y="43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545143" y="1628505"/>
            <a:ext cx="3197714" cy="1040786"/>
            <a:chOff x="0" y="0"/>
            <a:chExt cx="842196" cy="2741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8734752" y="4016667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8"/>
                </a:lnTo>
                <a:lnTo>
                  <a:pt x="0" y="14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545143" y="3050290"/>
            <a:ext cx="3197714" cy="1040786"/>
            <a:chOff x="0" y="0"/>
            <a:chExt cx="842196" cy="2741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8734752" y="5410205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8"/>
                </a:lnTo>
                <a:lnTo>
                  <a:pt x="0" y="14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545143" y="4472076"/>
            <a:ext cx="3197714" cy="1040786"/>
            <a:chOff x="0" y="0"/>
            <a:chExt cx="842196" cy="2741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8734752" y="6831991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8"/>
                </a:lnTo>
                <a:lnTo>
                  <a:pt x="0" y="14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545143" y="5893862"/>
            <a:ext cx="3197714" cy="1040786"/>
            <a:chOff x="0" y="0"/>
            <a:chExt cx="842196" cy="2741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5400000">
            <a:off x="8734752" y="8279137"/>
            <a:ext cx="818495" cy="148817"/>
          </a:xfrm>
          <a:custGeom>
            <a:avLst/>
            <a:gdLst/>
            <a:ahLst/>
            <a:cxnLst/>
            <a:rect l="l" t="t" r="r" b="b"/>
            <a:pathLst>
              <a:path w="818495" h="148817">
                <a:moveTo>
                  <a:pt x="0" y="0"/>
                </a:moveTo>
                <a:lnTo>
                  <a:pt x="818496" y="0"/>
                </a:lnTo>
                <a:lnTo>
                  <a:pt x="818496" y="148817"/>
                </a:lnTo>
                <a:lnTo>
                  <a:pt x="0" y="148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7545143" y="7315648"/>
            <a:ext cx="3197714" cy="1040786"/>
            <a:chOff x="0" y="0"/>
            <a:chExt cx="842196" cy="2741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45143" y="8737433"/>
            <a:ext cx="3197714" cy="1040786"/>
            <a:chOff x="0" y="0"/>
            <a:chExt cx="842196" cy="2741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8544630">
            <a:off x="10602124" y="3961038"/>
            <a:ext cx="1426731" cy="431586"/>
          </a:xfrm>
          <a:custGeom>
            <a:avLst/>
            <a:gdLst/>
            <a:ahLst/>
            <a:cxnLst/>
            <a:rect l="l" t="t" r="r" b="b"/>
            <a:pathLst>
              <a:path w="1426731" h="431586">
                <a:moveTo>
                  <a:pt x="0" y="0"/>
                </a:moveTo>
                <a:lnTo>
                  <a:pt x="1426730" y="0"/>
                </a:lnTo>
                <a:lnTo>
                  <a:pt x="1426730" y="431586"/>
                </a:lnTo>
                <a:lnTo>
                  <a:pt x="0" y="43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1352457" y="3050290"/>
            <a:ext cx="3197714" cy="1040786"/>
            <a:chOff x="0" y="0"/>
            <a:chExt cx="842196" cy="27411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1519074">
            <a:off x="6222178" y="3996434"/>
            <a:ext cx="1426731" cy="431586"/>
          </a:xfrm>
          <a:custGeom>
            <a:avLst/>
            <a:gdLst/>
            <a:ahLst/>
            <a:cxnLst/>
            <a:rect l="l" t="t" r="r" b="b"/>
            <a:pathLst>
              <a:path w="1426731" h="431586">
                <a:moveTo>
                  <a:pt x="0" y="0"/>
                </a:moveTo>
                <a:lnTo>
                  <a:pt x="1426730" y="0"/>
                </a:lnTo>
                <a:lnTo>
                  <a:pt x="1426730" y="431586"/>
                </a:lnTo>
                <a:lnTo>
                  <a:pt x="0" y="43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3737829" y="3050290"/>
            <a:ext cx="3197714" cy="1040786"/>
            <a:chOff x="0" y="0"/>
            <a:chExt cx="842196" cy="27411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42196" cy="274116"/>
            </a:xfrm>
            <a:custGeom>
              <a:avLst/>
              <a:gdLst/>
              <a:ahLst/>
              <a:cxnLst/>
              <a:rect l="l" t="t" r="r" b="b"/>
              <a:pathLst>
                <a:path w="842196" h="274116">
                  <a:moveTo>
                    <a:pt x="41158" y="0"/>
                  </a:moveTo>
                  <a:lnTo>
                    <a:pt x="801038" y="0"/>
                  </a:lnTo>
                  <a:cubicBezTo>
                    <a:pt x="823769" y="0"/>
                    <a:pt x="842196" y="18427"/>
                    <a:pt x="842196" y="41158"/>
                  </a:cubicBezTo>
                  <a:lnTo>
                    <a:pt x="842196" y="232958"/>
                  </a:lnTo>
                  <a:cubicBezTo>
                    <a:pt x="842196" y="255689"/>
                    <a:pt x="823769" y="274116"/>
                    <a:pt x="801038" y="274116"/>
                  </a:cubicBezTo>
                  <a:lnTo>
                    <a:pt x="41158" y="274116"/>
                  </a:lnTo>
                  <a:cubicBezTo>
                    <a:pt x="18427" y="274116"/>
                    <a:pt x="0" y="255689"/>
                    <a:pt x="0" y="232958"/>
                  </a:cubicBezTo>
                  <a:lnTo>
                    <a:pt x="0" y="41158"/>
                  </a:lnTo>
                  <a:cubicBezTo>
                    <a:pt x="0" y="18427"/>
                    <a:pt x="18427" y="0"/>
                    <a:pt x="41158" y="0"/>
                  </a:cubicBez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42196" cy="31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5635E5D-5FB1-EAE4-6927-C064A66D1E53}"/>
              </a:ext>
            </a:extLst>
          </p:cNvPr>
          <p:cNvSpPr/>
          <p:nvPr/>
        </p:nvSpPr>
        <p:spPr>
          <a:xfrm>
            <a:off x="555766" y="869003"/>
            <a:ext cx="6364125" cy="14153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DM Serif Display"/>
                <a:ea typeface="DM Serif Display"/>
                <a:cs typeface="DM Serif Display"/>
                <a:sym typeface="DM Serif Display"/>
              </a:rPr>
              <a:t>Technical Approach</a:t>
            </a: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9993" cy="10287000"/>
            <a:chOff x="0" y="0"/>
            <a:chExt cx="109532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327" cy="1593725"/>
            </a:xfrm>
            <a:custGeom>
              <a:avLst/>
              <a:gdLst/>
              <a:ahLst/>
              <a:cxnLst/>
              <a:rect l="l" t="t" r="r" b="b"/>
              <a:pathLst>
                <a:path w="1095327" h="1593725">
                  <a:moveTo>
                    <a:pt x="0" y="0"/>
                  </a:moveTo>
                  <a:lnTo>
                    <a:pt x="1095327" y="0"/>
                  </a:lnTo>
                  <a:lnTo>
                    <a:pt x="109532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126" r="-591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362614"/>
            <a:ext cx="4982767" cy="5895686"/>
            <a:chOff x="0" y="0"/>
            <a:chExt cx="1312334" cy="1552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52617" y="3362614"/>
            <a:ext cx="4982767" cy="5895686"/>
            <a:chOff x="0" y="0"/>
            <a:chExt cx="1312334" cy="15527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6533" y="3362614"/>
            <a:ext cx="4982767" cy="5895686"/>
            <a:chOff x="0" y="0"/>
            <a:chExt cx="1312334" cy="15527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20225" y="1162050"/>
            <a:ext cx="9239075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</a:pPr>
            <a:r>
              <a:rPr lang="en-US" sz="7200" strike="noStrike" dirty="0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Principles of Sustainable Tourism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6076" y="3680665"/>
            <a:ext cx="34737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Environmental Responsibility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6076" y="4786714"/>
            <a:ext cx="4148015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69993" y="3680665"/>
            <a:ext cx="34737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Cultural Respect and Preservation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9993" y="4786714"/>
            <a:ext cx="4148015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93909" y="3680665"/>
            <a:ext cx="414801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Economic Equity and Community Benefit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3909" y="4786714"/>
            <a:ext cx="4148015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657841"/>
            <a:ext cx="18288000" cy="4629159"/>
            <a:chOff x="0" y="0"/>
            <a:chExt cx="2833290" cy="717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717178"/>
            </a:xfrm>
            <a:custGeom>
              <a:avLst/>
              <a:gdLst/>
              <a:ahLst/>
              <a:cxnLst/>
              <a:rect l="l" t="t" r="r" b="b"/>
              <a:pathLst>
                <a:path w="2833290" h="717178">
                  <a:moveTo>
                    <a:pt x="0" y="0"/>
                  </a:moveTo>
                  <a:lnTo>
                    <a:pt x="2833290" y="0"/>
                  </a:lnTo>
                  <a:lnTo>
                    <a:pt x="2833290" y="717178"/>
                  </a:lnTo>
                  <a:lnTo>
                    <a:pt x="0" y="717178"/>
                  </a:lnTo>
                  <a:close/>
                </a:path>
              </a:pathLst>
            </a:custGeom>
            <a:blipFill>
              <a:blip r:embed="rId2"/>
              <a:stretch>
                <a:fillRect t="-98147" b="-9814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654202"/>
            <a:ext cx="4982767" cy="5604098"/>
            <a:chOff x="0" y="0"/>
            <a:chExt cx="1312334" cy="1475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475977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2334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52617" y="3654202"/>
            <a:ext cx="4982767" cy="5604098"/>
            <a:chOff x="0" y="0"/>
            <a:chExt cx="1312334" cy="14759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2334" cy="1475977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12334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6533" y="3654202"/>
            <a:ext cx="4982767" cy="5604098"/>
            <a:chOff x="0" y="0"/>
            <a:chExt cx="1312334" cy="14759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2334" cy="1475977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2334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1310" y="3999068"/>
            <a:ext cx="3317547" cy="331754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472261" y="3999068"/>
            <a:ext cx="3317547" cy="33175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9840" r="-2984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3092708" y="3999068"/>
            <a:ext cx="3317547" cy="331754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766902" y="1200150"/>
            <a:ext cx="12728265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8799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Examples of Sustainable Tourism Initiatives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9388" y="7888950"/>
            <a:ext cx="3261391" cy="57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6"/>
              </a:lnSpc>
              <a:spcBef>
                <a:spcPct val="0"/>
              </a:spcBef>
            </a:pPr>
            <a:r>
              <a:rPr lang="en-US" sz="3454" b="1" u="sng" strike="noStrike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Ecotourism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93798" y="7584150"/>
            <a:ext cx="3674473" cy="118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6"/>
              </a:lnSpc>
              <a:spcBef>
                <a:spcPct val="0"/>
              </a:spcBef>
            </a:pPr>
            <a:r>
              <a:rPr lang="en-US" sz="3454" b="1" u="sng" strike="noStrike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Community-Based Tourism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23418" y="7584150"/>
            <a:ext cx="3488997" cy="118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6"/>
              </a:lnSpc>
              <a:spcBef>
                <a:spcPct val="0"/>
              </a:spcBef>
            </a:pPr>
            <a:r>
              <a:rPr lang="en-US" sz="3454" b="1" u="sng" strike="noStrike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Responsible Travel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654202"/>
            <a:ext cx="10959858" cy="5604098"/>
            <a:chOff x="0" y="0"/>
            <a:chExt cx="2886547" cy="14759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6547" cy="1475977"/>
            </a:xfrm>
            <a:custGeom>
              <a:avLst/>
              <a:gdLst/>
              <a:ahLst/>
              <a:cxnLst/>
              <a:rect l="l" t="t" r="r" b="b"/>
              <a:pathLst>
                <a:path w="2886547" h="1475977">
                  <a:moveTo>
                    <a:pt x="0" y="0"/>
                  </a:moveTo>
                  <a:lnTo>
                    <a:pt x="2886547" y="0"/>
                  </a:lnTo>
                  <a:lnTo>
                    <a:pt x="2886547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86547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350416"/>
            <a:ext cx="7460132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strike="noStrike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Inspirational Case Studies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712473"/>
            <a:ext cx="9164665" cy="20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2"/>
              </a:lnSpc>
              <a:spcBef>
                <a:spcPct val="0"/>
              </a:spcBef>
            </a:pPr>
            <a:r>
              <a:rPr lang="en-US" sz="2922">
                <a:solidFill>
                  <a:srgbClr val="5D5340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1" r="-9895" b="-291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143500"/>
            <a:ext cx="8939672" cy="4114800"/>
            <a:chOff x="0" y="0"/>
            <a:chExt cx="23544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4481" cy="1083733"/>
            </a:xfrm>
            <a:custGeom>
              <a:avLst/>
              <a:gdLst/>
              <a:ahLst/>
              <a:cxnLst/>
              <a:rect l="l" t="t" r="r" b="b"/>
              <a:pathLst>
                <a:path w="2354481" h="1083733">
                  <a:moveTo>
                    <a:pt x="0" y="0"/>
                  </a:moveTo>
                  <a:lnTo>
                    <a:pt x="2354481" y="0"/>
                  </a:lnTo>
                  <a:lnTo>
                    <a:pt x="2354481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4481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48328" y="684495"/>
            <a:ext cx="8939672" cy="4114800"/>
            <a:chOff x="0" y="0"/>
            <a:chExt cx="2354481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4481" cy="1083733"/>
            </a:xfrm>
            <a:custGeom>
              <a:avLst/>
              <a:gdLst/>
              <a:ahLst/>
              <a:cxnLst/>
              <a:rect l="l" t="t" r="r" b="b"/>
              <a:pathLst>
                <a:path w="2354481" h="1083733">
                  <a:moveTo>
                    <a:pt x="0" y="0"/>
                  </a:moveTo>
                  <a:lnTo>
                    <a:pt x="2354481" y="0"/>
                  </a:lnTo>
                  <a:lnTo>
                    <a:pt x="2354481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54481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48328" y="5143500"/>
            <a:ext cx="8939672" cy="4114800"/>
            <a:chOff x="0" y="0"/>
            <a:chExt cx="2354481" cy="1083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4481" cy="1083733"/>
            </a:xfrm>
            <a:custGeom>
              <a:avLst/>
              <a:gdLst/>
              <a:ahLst/>
              <a:cxnLst/>
              <a:rect l="l" t="t" r="r" b="b"/>
              <a:pathLst>
                <a:path w="2354481" h="1083733">
                  <a:moveTo>
                    <a:pt x="0" y="0"/>
                  </a:moveTo>
                  <a:lnTo>
                    <a:pt x="2354481" y="0"/>
                  </a:lnTo>
                  <a:lnTo>
                    <a:pt x="2354481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D53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54481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403950"/>
            <a:ext cx="7056005" cy="33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strike="noStrike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Advantages of Sustainable Tourism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3264" y="1888326"/>
            <a:ext cx="7606036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3264" y="1270728"/>
            <a:ext cx="606822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u="sng">
                <a:solidFill>
                  <a:srgbClr val="FFF9F3"/>
                </a:solidFill>
                <a:latin typeface="TT Fors Bold"/>
                <a:ea typeface="TT Fors Bold"/>
                <a:cs typeface="TT Fors Bold"/>
                <a:sym typeface="TT Fors Bold"/>
              </a:rPr>
              <a:t>Environmental Conservation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3264" y="6786915"/>
            <a:ext cx="7606036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53264" y="5666325"/>
            <a:ext cx="606822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u="sng">
                <a:solidFill>
                  <a:srgbClr val="FFF9F3"/>
                </a:solidFill>
                <a:latin typeface="TT Fors Bold"/>
                <a:ea typeface="TT Fors Bold"/>
                <a:cs typeface="TT Fors Bold"/>
                <a:sym typeface="TT Fors Bold"/>
              </a:rPr>
              <a:t>Economic Benefits for Local Communities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646510"/>
            <a:ext cx="7606036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525920"/>
            <a:ext cx="606822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u="sng">
                <a:solidFill>
                  <a:srgbClr val="FFF9F3"/>
                </a:solidFill>
                <a:latin typeface="TT Fors Bold"/>
                <a:ea typeface="TT Fors Bold"/>
                <a:cs typeface="TT Fors Bold"/>
                <a:sym typeface="TT Fors Bold"/>
              </a:rPr>
              <a:t>Cultural Preservation and Enrichment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6367" y="0"/>
            <a:ext cx="8091633" cy="10287000"/>
            <a:chOff x="0" y="0"/>
            <a:chExt cx="125360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606" cy="1593725"/>
            </a:xfrm>
            <a:custGeom>
              <a:avLst/>
              <a:gdLst/>
              <a:ahLst/>
              <a:cxnLst/>
              <a:rect l="l" t="t" r="r" b="b"/>
              <a:pathLst>
                <a:path w="1253606" h="1593725">
                  <a:moveTo>
                    <a:pt x="0" y="0"/>
                  </a:moveTo>
                  <a:lnTo>
                    <a:pt x="1253606" y="0"/>
                  </a:lnTo>
                  <a:lnTo>
                    <a:pt x="125360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5467" r="-454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362614"/>
            <a:ext cx="4982767" cy="5895686"/>
            <a:chOff x="0" y="0"/>
            <a:chExt cx="1312334" cy="1552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52617" y="3362614"/>
            <a:ext cx="4982767" cy="5895686"/>
            <a:chOff x="0" y="0"/>
            <a:chExt cx="1312334" cy="15527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162050"/>
            <a:ext cx="1060668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Collaboration for Sustainable Tourism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6076" y="3680665"/>
            <a:ext cx="34737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Responsibilities of Travelers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6076" y="4786714"/>
            <a:ext cx="4148015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9993" y="3680665"/>
            <a:ext cx="414801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Role of Governments and Organizations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69993" y="4786714"/>
            <a:ext cx="4148015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Lorem ipsum dolor sit amet, consectetur adipiscing elit. Nulla vestibulum pretium ante, sed varius nibh volutpat eu. Sed ac luctus nisi. Integer nec ex dolor. Phasellus quis lorem a urna varius scelerisque.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697</Words>
  <Application>Microsoft Office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DM Serif Display</vt:lpstr>
      <vt:lpstr>Arial</vt:lpstr>
      <vt:lpstr>TT Fors Bold</vt:lpstr>
      <vt:lpstr>TT Fors</vt:lpstr>
      <vt:lpstr>DM Serif Display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Cream Simple Tourism Presentation</dc:title>
  <cp:lastModifiedBy>Abhinav rao Polusani</cp:lastModifiedBy>
  <cp:revision>2</cp:revision>
  <dcterms:created xsi:type="dcterms:W3CDTF">2006-08-16T00:00:00Z</dcterms:created>
  <dcterms:modified xsi:type="dcterms:W3CDTF">2025-11-04T16:08:15Z</dcterms:modified>
  <dc:identifier>DAG3vwKNpWg</dc:identifier>
</cp:coreProperties>
</file>